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828800"/>
          </a:xfrm>
        </p:spPr>
        <p:txBody>
          <a:bodyPr/>
          <a:lstStyle/>
          <a:p>
            <a:pPr algn="ctr"/>
            <a:r>
              <a:rPr lang="ru-RU" dirty="0" smtClean="0"/>
              <a:t>Проект на тему </a:t>
            </a:r>
            <a:br>
              <a:rPr lang="ru-RU" dirty="0" smtClean="0"/>
            </a:br>
            <a:r>
              <a:rPr lang="ru-RU" dirty="0" smtClean="0"/>
              <a:t>«Новый </a:t>
            </a:r>
            <a:r>
              <a:rPr lang="ru-RU" dirty="0" smtClean="0"/>
              <a:t>год у ворот»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Воспитатель старшей группы №6</a:t>
            </a:r>
          </a:p>
          <a:p>
            <a:r>
              <a:rPr lang="ru-RU" dirty="0" err="1" smtClean="0"/>
              <a:t>Бильдина</a:t>
            </a:r>
            <a:r>
              <a:rPr lang="ru-RU" dirty="0" smtClean="0"/>
              <a:t> Светлана Альбертовна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6147" name="Picture 3" descr="C:\Users\User\Desktop\Д.сад\ПРоект  Бильдина С.А. Новый год\Рисуни Новогоднюю ёлку\DSC06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4320000" cy="3240000"/>
          </a:xfrm>
          <a:prstGeom prst="rect">
            <a:avLst/>
          </a:prstGeom>
          <a:noFill/>
        </p:spPr>
      </p:pic>
      <p:pic>
        <p:nvPicPr>
          <p:cNvPr id="6146" name="Picture 2" descr="C:\Users\User\Desktop\Д.сад\ПРоект  Бильдина С.А. Новый год\Рисуни Новогоднюю ёлку\DSC06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8868"/>
            <a:ext cx="4320000" cy="3240000"/>
          </a:xfrm>
          <a:prstGeom prst="rect">
            <a:avLst/>
          </a:prstGeom>
          <a:noFill/>
        </p:spPr>
      </p:pic>
      <p:pic>
        <p:nvPicPr>
          <p:cNvPr id="6148" name="Picture 4" descr="C:\Users\User\Desktop\Д.сад\ПРоект  Бильдина С.А. Новый год\Рисуни Новогоднюю ёлку\DSC06776.JPG"/>
          <p:cNvPicPr>
            <a:picLocks noChangeAspect="1" noChangeArrowheads="1"/>
          </p:cNvPicPr>
          <p:nvPr/>
        </p:nvPicPr>
        <p:blipFill>
          <a:blip r:embed="rId5" cstate="print"/>
          <a:srcRect t="15434"/>
          <a:stretch>
            <a:fillRect/>
          </a:stretch>
        </p:blipFill>
        <p:spPr bwMode="auto">
          <a:xfrm>
            <a:off x="285720" y="3500438"/>
            <a:ext cx="4320000" cy="273993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29190" y="1357298"/>
          <a:ext cx="40481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1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Рисуем новогоднюю ёлочку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noFill/>
        </p:spPr>
      </p:pic>
      <p:pic>
        <p:nvPicPr>
          <p:cNvPr id="7170" name="Picture 2" descr="C:\Users\User\Desktop\Д.сад\ПРоект  Бильдина С.А. Новый год\Рождественские ОТКРЫТКИ 15.12.17\DSC06807.JPG"/>
          <p:cNvPicPr>
            <a:picLocks noChangeAspect="1" noChangeArrowheads="1"/>
          </p:cNvPicPr>
          <p:nvPr/>
        </p:nvPicPr>
        <p:blipFill>
          <a:blip r:embed="rId3" cstate="print"/>
          <a:srcRect t="3969" r="15168" b="8718"/>
          <a:stretch>
            <a:fillRect/>
          </a:stretch>
        </p:blipFill>
        <p:spPr bwMode="auto">
          <a:xfrm>
            <a:off x="214282" y="3571876"/>
            <a:ext cx="4071966" cy="3143272"/>
          </a:xfrm>
          <a:prstGeom prst="rect">
            <a:avLst/>
          </a:prstGeom>
          <a:noFill/>
        </p:spPr>
      </p:pic>
      <p:pic>
        <p:nvPicPr>
          <p:cNvPr id="7171" name="Picture 3" descr="C:\Users\User\Desktop\Д.сад\ПРоект  Бильдина С.А. Новый год\Рождественские ОТКРЫТКИ 15.12.17\DSC06809.JPG"/>
          <p:cNvPicPr>
            <a:picLocks noChangeAspect="1" noChangeArrowheads="1"/>
          </p:cNvPicPr>
          <p:nvPr/>
        </p:nvPicPr>
        <p:blipFill>
          <a:blip r:embed="rId4" cstate="print"/>
          <a:srcRect t="49610" b="4749"/>
          <a:stretch>
            <a:fillRect/>
          </a:stretch>
        </p:blipFill>
        <p:spPr bwMode="auto">
          <a:xfrm>
            <a:off x="4344000" y="785794"/>
            <a:ext cx="4514280" cy="1643074"/>
          </a:xfrm>
          <a:prstGeom prst="rect">
            <a:avLst/>
          </a:prstGeom>
          <a:noFill/>
        </p:spPr>
      </p:pic>
      <p:pic>
        <p:nvPicPr>
          <p:cNvPr id="7172" name="Picture 4" descr="C:\Users\User\Desktop\Д.сад\ПРоект  Бильдина С.А. Новый год\Рождественские ОТКРЫТКИ 15.12.17\DSC06813.JPG"/>
          <p:cNvPicPr>
            <a:picLocks noChangeAspect="1" noChangeArrowheads="1"/>
          </p:cNvPicPr>
          <p:nvPr/>
        </p:nvPicPr>
        <p:blipFill>
          <a:blip r:embed="rId5" cstate="print"/>
          <a:srcRect t="26459" b="7395"/>
          <a:stretch>
            <a:fillRect/>
          </a:stretch>
        </p:blipFill>
        <p:spPr bwMode="auto">
          <a:xfrm>
            <a:off x="4286248" y="2643182"/>
            <a:ext cx="4320000" cy="2143140"/>
          </a:xfrm>
          <a:prstGeom prst="rect">
            <a:avLst/>
          </a:prstGeom>
          <a:noFill/>
        </p:spPr>
      </p:pic>
      <p:pic>
        <p:nvPicPr>
          <p:cNvPr id="7173" name="Picture 5" descr="C:\Users\User\Desktop\Д.сад\ПРоект  Бильдина С.А. Новый год\Рождественские ОТКРЫТКИ 15.12.17\DSC06815.JPG"/>
          <p:cNvPicPr>
            <a:picLocks noChangeAspect="1" noChangeArrowheads="1"/>
          </p:cNvPicPr>
          <p:nvPr/>
        </p:nvPicPr>
        <p:blipFill>
          <a:blip r:embed="rId6" cstate="print"/>
          <a:srcRect l="6615" t="6614" r="2434" b="5191"/>
          <a:stretch>
            <a:fillRect/>
          </a:stretch>
        </p:blipFill>
        <p:spPr bwMode="auto">
          <a:xfrm>
            <a:off x="357158" y="571480"/>
            <a:ext cx="3929090" cy="2857520"/>
          </a:xfrm>
          <a:prstGeom prst="rect">
            <a:avLst/>
          </a:prstGeom>
          <a:noFill/>
        </p:spPr>
      </p:pic>
      <p:pic>
        <p:nvPicPr>
          <p:cNvPr id="7174" name="Picture 6" descr="C:\Users\User\Desktop\Д.сад\ПРоект  Бильдина С.А. Новый год\Рождественские ОТКРЫТКИ 15.12.17\DSC06804.JPG"/>
          <p:cNvPicPr>
            <a:picLocks noChangeAspect="1" noChangeArrowheads="1"/>
          </p:cNvPicPr>
          <p:nvPr/>
        </p:nvPicPr>
        <p:blipFill>
          <a:blip r:embed="rId7" cstate="print"/>
          <a:srcRect t="34280" b="17213"/>
          <a:stretch>
            <a:fillRect/>
          </a:stretch>
        </p:blipFill>
        <p:spPr bwMode="auto">
          <a:xfrm>
            <a:off x="4572000" y="4929198"/>
            <a:ext cx="4320000" cy="157163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42852"/>
          <a:ext cx="86439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 с родителями «Открытки с поздравлением Нового года и счастливого Рождества»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1026" name="Picture 2" descr="https://i.mycdn.me/image?id=863415893587&amp;t=3&amp;plc=WEB&amp;tkn=*Ak1EbQW8hw7kHsl-qsCobUA1F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8099999" cy="5400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28926" y="285728"/>
          <a:ext cx="31432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Новогодний утренник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8501122" cy="4756036"/>
          </a:xfrm>
        </p:spPr>
        <p:txBody>
          <a:bodyPr>
            <a:normAutofit fontScale="32500" lnSpcReduction="20000"/>
          </a:bodyPr>
          <a:lstStyle/>
          <a:p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познавательно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творческий.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2 недели (с 15 декабря – 29 декабря), краткосрочный.</a:t>
            </a:r>
          </a:p>
          <a:p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воспитатели группы, воспитанники группы, родители воспитанников, музыкальный руководитель.</a:t>
            </a:r>
          </a:p>
          <a:p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Доминирующая область: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познавательное развитие.</a:t>
            </a:r>
          </a:p>
          <a:p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Интеграция областей: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речевое развитие, социально – коммуникативное развитие, художественно-эстетическое развитие, физическое развитие.</a:t>
            </a:r>
          </a:p>
          <a:p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: Всем известно, что самый любимый праздник детей - Новый год. Предновогодняя суета, письма Деду Морозу, украшение дома, подарки под елкой, веселый праздник- все это не сравнится с Днем Рождения. Но в результате опроса, проводимого воспитателем в группе, выяснилось, что не только дети, но и взрослые, их родители, мало знают историю возникновения праздника и его традиций, традиции празднования Нового года в других странах. Поэтому мы решили узнать как можно больше об этом, а также украсить группу к Новому году. Не секрет, что малышам сложнее всего ждать, а тем более ждать праздника. Поэтому, одной из моих задач было сделать это ожидание веселым, приятным и полезным для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850112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расширение знаний детей о зиме, о новогоднем празднике, традициях празднования Нового года в разных странах, о символах Нового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создание условий, стимулирующих интерес к исследовательской деятельности, развитие познавательного интереса, раскрытие творческого и интеллектуального потенциала старших дошкольников.</a:t>
            </a:r>
          </a:p>
          <a:p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у детей о празднике Новый год, о новогодних обычаях и традициях, символах нового года 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познакомить детей с произведениями художественной литературы о праздновании Нового года (сказки, рассказы, стихотворения);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познакомить с музыкальными произведениями новогодней тематики (песни, пляски, сценки).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создать условия для сознательного изучения детьми истории Нового года;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воображения, внимания, памяти и речи детей;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обогащать и развивать активный словарь детей, увеличивать объем знаний по данной теме;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создать позитивный настрой в преддверии новогоднего праздника, развить взаимоотношения детей, умение действовать согласованно, переживать радость от результатов общих усилий и совместной деятельности;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развивать у детей навыки партнерской деятельности и сотрудничества, умение взаимодействовать друг с другом;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активизировать работу с родителями, привлечь их к участию на основе сотрудничества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работы с родителями: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ознакомить родителей с темой, целями, задачами и актуальностью данного проекта;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консультативный материал для проведения бесед с детьми;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мотивировать к ресурсному обеспечению проекта;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побуждать к совместной деятельности с детьми по теме проекта.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детей сформированы обширные знания о празднике Новый год, об истории новогодней ёлки, о традиции встречи праздника в разных странах;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оформлен мини музей «Елочка красавица»;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-педагоги, дети и их родители активно сотрудничают в процессе проектной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предметно пространственная среда в группе способствует к изучению традиции Нового Года;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детей и их родителей создано праздничное настроение.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1026" name="Picture 2" descr="C:\Users\User\Desktop\Д.сад\ПРоект  Бильдина С.А. Новый год\проект\20171211_102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3929090" cy="5238787"/>
          </a:xfrm>
          <a:prstGeom prst="rect">
            <a:avLst/>
          </a:prstGeom>
          <a:noFill/>
        </p:spPr>
      </p:pic>
      <p:pic>
        <p:nvPicPr>
          <p:cNvPr id="1027" name="Picture 3" descr="C:\Users\User\Desktop\Д.сад\ПРоект  Бильдина С.А. Новый год\проект\20171211_103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3857652" cy="514353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00694" y="1714488"/>
          <a:ext cx="2476496" cy="41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6"/>
              </a:tblGrid>
              <a:tr h="4105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Наряжаем ёлку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5436" cy="6643710"/>
          </a:xfrm>
          <a:prstGeom prst="rect">
            <a:avLst/>
          </a:prstGeom>
          <a:noFill/>
        </p:spPr>
      </p:pic>
      <p:pic>
        <p:nvPicPr>
          <p:cNvPr id="2050" name="Picture 2" descr="C:\Users\User\Desktop\Д.сад\ПРоект  Бильдина С.А. Новый год\проект\20171214_104320.jpg"/>
          <p:cNvPicPr>
            <a:picLocks noChangeAspect="1" noChangeArrowheads="1"/>
          </p:cNvPicPr>
          <p:nvPr/>
        </p:nvPicPr>
        <p:blipFill>
          <a:blip r:embed="rId3" cstate="print"/>
          <a:srcRect t="18189" b="17318"/>
          <a:stretch>
            <a:fillRect/>
          </a:stretch>
        </p:blipFill>
        <p:spPr bwMode="auto">
          <a:xfrm>
            <a:off x="2928926" y="571480"/>
            <a:ext cx="3240000" cy="2786082"/>
          </a:xfrm>
          <a:prstGeom prst="rect">
            <a:avLst/>
          </a:prstGeom>
          <a:noFill/>
        </p:spPr>
      </p:pic>
      <p:pic>
        <p:nvPicPr>
          <p:cNvPr id="2051" name="Picture 3" descr="C:\Users\User\Desktop\Д.сад\ПРоект  Бильдина С.А. Новый год\проект\20171214_104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2"/>
            <a:ext cx="3240000" cy="4320000"/>
          </a:xfrm>
          <a:prstGeom prst="rect">
            <a:avLst/>
          </a:prstGeom>
          <a:noFill/>
        </p:spPr>
      </p:pic>
      <p:pic>
        <p:nvPicPr>
          <p:cNvPr id="2052" name="Picture 4" descr="C:\Users\User\Desktop\Д.сад\ПРоект  Бильдина С.А. Новый год\проект\20171214_104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285992"/>
            <a:ext cx="3240000" cy="4320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071546"/>
          <a:ext cx="26908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Украшаем группу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3074" name="Picture 2" descr="C:\Users\User\Desktop\Д.сад\ПРоект  Бильдина С.А. Новый год\DSC06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21512"/>
            <a:ext cx="7715304" cy="578647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4" y="42860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Беседы о новогодних обычаях и традициях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4098" name="Picture 2" descr="C:\Users\User\Desktop\Д.сад\ПРоект  Бильдина С.А. Новый год\Аппликация СНЕГОВИКИ 06.12.17\DSC06655.JPG"/>
          <p:cNvPicPr>
            <a:picLocks noChangeAspect="1" noChangeArrowheads="1"/>
          </p:cNvPicPr>
          <p:nvPr/>
        </p:nvPicPr>
        <p:blipFill>
          <a:blip r:embed="rId3" cstate="print"/>
          <a:srcRect l="5952" t="3969" r="13692" b="6734"/>
          <a:stretch>
            <a:fillRect/>
          </a:stretch>
        </p:blipFill>
        <p:spPr bwMode="auto">
          <a:xfrm>
            <a:off x="5000628" y="1857364"/>
            <a:ext cx="3857652" cy="3214710"/>
          </a:xfrm>
          <a:prstGeom prst="rect">
            <a:avLst/>
          </a:prstGeom>
          <a:noFill/>
        </p:spPr>
      </p:pic>
      <p:pic>
        <p:nvPicPr>
          <p:cNvPr id="4099" name="Picture 3" descr="C:\Users\User\Desktop\Д.сад\ПРоект  Бильдина С.А. Новый год\Аппликация СНЕГОВИКИ 06.12.17\DSC06651.JPG"/>
          <p:cNvPicPr>
            <a:picLocks noChangeAspect="1" noChangeArrowheads="1"/>
          </p:cNvPicPr>
          <p:nvPr/>
        </p:nvPicPr>
        <p:blipFill>
          <a:blip r:embed="rId4" cstate="print"/>
          <a:srcRect l="2977" t="1984" r="7726" b="2765"/>
          <a:stretch>
            <a:fillRect/>
          </a:stretch>
        </p:blipFill>
        <p:spPr bwMode="auto">
          <a:xfrm>
            <a:off x="642910" y="3143248"/>
            <a:ext cx="4286280" cy="3429024"/>
          </a:xfrm>
          <a:prstGeom prst="rect">
            <a:avLst/>
          </a:prstGeom>
          <a:noFill/>
        </p:spPr>
      </p:pic>
      <p:pic>
        <p:nvPicPr>
          <p:cNvPr id="4100" name="Picture 4" descr="C:\Users\User\Desktop\Д.сад\ПРоект  Бильдина С.А. Новый год\Аппликация СНЕГОВИКИ 06.12.17\DSC06648.JPG"/>
          <p:cNvPicPr>
            <a:picLocks noChangeAspect="1" noChangeArrowheads="1"/>
          </p:cNvPicPr>
          <p:nvPr/>
        </p:nvPicPr>
        <p:blipFill>
          <a:blip r:embed="rId5" cstate="print"/>
          <a:srcRect l="5953" t="3969" b="18640"/>
          <a:stretch>
            <a:fillRect/>
          </a:stretch>
        </p:blipFill>
        <p:spPr bwMode="auto">
          <a:xfrm>
            <a:off x="428596" y="357166"/>
            <a:ext cx="4514248" cy="278608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28" y="1285860"/>
          <a:ext cx="354806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0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Аппликация «Снеговик»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5122" name="Picture 2" descr="C:\Users\User\Desktop\Д.сад\ПРоект  Бильдина С.А. Новый год\Аппликация СНЕГОВИКИ 06.12.17\DSC06666.JPG"/>
          <p:cNvPicPr>
            <a:picLocks noChangeAspect="1" noChangeArrowheads="1"/>
          </p:cNvPicPr>
          <p:nvPr/>
        </p:nvPicPr>
        <p:blipFill>
          <a:blip r:embed="rId3" cstate="print"/>
          <a:srcRect t="11906" b="6734"/>
          <a:stretch>
            <a:fillRect/>
          </a:stretch>
        </p:blipFill>
        <p:spPr bwMode="auto">
          <a:xfrm>
            <a:off x="1142976" y="428604"/>
            <a:ext cx="4800000" cy="2928958"/>
          </a:xfrm>
          <a:prstGeom prst="rect">
            <a:avLst/>
          </a:prstGeom>
          <a:noFill/>
        </p:spPr>
      </p:pic>
      <p:pic>
        <p:nvPicPr>
          <p:cNvPr id="5123" name="Picture 3" descr="C:\Users\User\Desktop\Д.сад\ПРоект  Бильдина С.А. Новый год\Аппликация СНЕГОВИКИ 06.12.17\DSC06671.JPG"/>
          <p:cNvPicPr>
            <a:picLocks noChangeAspect="1" noChangeArrowheads="1"/>
          </p:cNvPicPr>
          <p:nvPr/>
        </p:nvPicPr>
        <p:blipFill>
          <a:blip r:embed="rId4" cstate="print"/>
          <a:srcRect l="20836" r="1773"/>
          <a:stretch>
            <a:fillRect/>
          </a:stretch>
        </p:blipFill>
        <p:spPr bwMode="auto">
          <a:xfrm rot="5400000">
            <a:off x="728398" y="2986322"/>
            <a:ext cx="3714776" cy="3600000"/>
          </a:xfrm>
          <a:prstGeom prst="rect">
            <a:avLst/>
          </a:prstGeom>
          <a:noFill/>
        </p:spPr>
      </p:pic>
      <p:pic>
        <p:nvPicPr>
          <p:cNvPr id="5124" name="Picture 4" descr="C:\Users\User\Desktop\Д.сад\ПРоект  Бильдина С.А. Новый год\Аппликация СНЕГОВИКИ 06.12.17\DSC066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786058"/>
            <a:ext cx="27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</TotalTime>
  <Words>166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Проект на тему  «Новый год у ворот»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2018-05-22T19:33:01Z</dcterms:created>
  <dcterms:modified xsi:type="dcterms:W3CDTF">2018-05-29T22:45:32Z</dcterms:modified>
</cp:coreProperties>
</file>